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7" r:id="rId24"/>
    <p:sldId id="316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3640" cy="42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tests du logiciel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partir des bases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anonymisées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PC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F2AA0C-FDCC-4B6B-BEDF-415C233DE55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3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DEC725-277B-4F21-B776-F53D2ED49A2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/>
          <p:cNvPicPr/>
          <p:nvPr/>
        </p:nvPicPr>
        <p:blipFill>
          <a:blip r:embed="rId2"/>
          <a:srcRect l="10438" t="20113" r="5947" b="15896"/>
          <a:stretch/>
        </p:blipFill>
        <p:spPr>
          <a:xfrm>
            <a:off x="539640" y="3021480"/>
            <a:ext cx="8244360" cy="35485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1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88F943D-5D26-4BA6-8B1D-1717519DC15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2"/>
          <a:srcRect l="12085" t="40554" r="8332" b="34633"/>
          <a:stretch/>
        </p:blipFill>
        <p:spPr>
          <a:xfrm>
            <a:off x="492840" y="2781000"/>
            <a:ext cx="8331480" cy="1460520"/>
          </a:xfrm>
          <a:prstGeom prst="rect">
            <a:avLst/>
          </a:prstGeom>
          <a:ln>
            <a:noFill/>
          </a:ln>
        </p:spPr>
      </p:pic>
      <p:pic>
        <p:nvPicPr>
          <p:cNvPr id="82" name="Picture 3"/>
          <p:cNvPicPr/>
          <p:nvPr/>
        </p:nvPicPr>
        <p:blipFill>
          <a:blip r:embed="rId3"/>
          <a:srcRect l="10415" t="31483" r="7117" b="34259"/>
          <a:stretch/>
        </p:blipFill>
        <p:spPr>
          <a:xfrm>
            <a:off x="1115640" y="4437000"/>
            <a:ext cx="7086240" cy="165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1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812AB27-948D-45CF-B1AC-05CD6C02152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/>
          <p:cNvPicPr/>
          <p:nvPr/>
        </p:nvPicPr>
        <p:blipFill>
          <a:blip r:embed="rId2"/>
          <a:srcRect l="8333" t="26854" r="3955" b="18331"/>
          <a:stretch/>
        </p:blipFill>
        <p:spPr>
          <a:xfrm>
            <a:off x="3348000" y="1772640"/>
            <a:ext cx="5675040" cy="1994400"/>
          </a:xfrm>
          <a:prstGeom prst="rect">
            <a:avLst/>
          </a:prstGeom>
          <a:ln>
            <a:noFill/>
          </a:ln>
        </p:spPr>
      </p:pic>
      <p:pic>
        <p:nvPicPr>
          <p:cNvPr id="87" name="Picture 3"/>
          <p:cNvPicPr/>
          <p:nvPr/>
        </p:nvPicPr>
        <p:blipFill>
          <a:blip r:embed="rId3"/>
          <a:srcRect l="5212" t="16506" r="4288" b="23692"/>
          <a:stretch/>
        </p:blipFill>
        <p:spPr>
          <a:xfrm>
            <a:off x="3317760" y="3908880"/>
            <a:ext cx="5675040" cy="2026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74561F5-074E-4EF2-8F9E-9C5C1C44236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rcRect l="18511" t="37000" r="19117" b="41883"/>
          <a:stretch/>
        </p:blipFill>
        <p:spPr>
          <a:xfrm>
            <a:off x="1115640" y="2205000"/>
            <a:ext cx="6898680" cy="13132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9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/>
          <p:cNvPicPr/>
          <p:nvPr/>
        </p:nvPicPr>
        <p:blipFill>
          <a:blip r:embed="rId3"/>
          <a:srcRect l="4374" t="27593" r="2292" b="39442"/>
          <a:stretch/>
        </p:blipFill>
        <p:spPr>
          <a:xfrm>
            <a:off x="1017360" y="4725000"/>
            <a:ext cx="7689240" cy="1526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39D4BE-4415-4ED2-8A6B-6FDC1E12F4D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rcRect l="6077" t="15742" r="3557" b="1852"/>
          <a:stretch/>
        </p:blipFill>
        <p:spPr>
          <a:xfrm>
            <a:off x="1259640" y="2565000"/>
            <a:ext cx="7029000" cy="36050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7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903DC3-5CF8-4DBA-A5FA-ECADFC6AA42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/>
          <p:cNvPicPr/>
          <p:nvPr/>
        </p:nvPicPr>
        <p:blipFill>
          <a:blip r:embed="rId2"/>
          <a:srcRect l="20977" t="16349" r="19394" b="12130"/>
          <a:stretch/>
        </p:blipFill>
        <p:spPr>
          <a:xfrm>
            <a:off x="1763640" y="2709000"/>
            <a:ext cx="5650920" cy="38124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361FF-AC55-4735-BBAF-F97EFDF511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9983" t="6945" r="10245" b="5558"/>
          <a:stretch/>
        </p:blipFill>
        <p:spPr>
          <a:xfrm>
            <a:off x="1259640" y="2610360"/>
            <a:ext cx="6364080" cy="392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7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2D4E511-8A68-44B8-B87A-11A3786069B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/>
          <p:cNvPicPr/>
          <p:nvPr/>
        </p:nvPicPr>
        <p:blipFill>
          <a:blip r:embed="rId2"/>
          <a:srcRect l="23215" t="20802" r="23575" b="24103"/>
          <a:stretch/>
        </p:blipFill>
        <p:spPr>
          <a:xfrm>
            <a:off x="2123640" y="2637000"/>
            <a:ext cx="5322240" cy="30988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5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écrans successifs.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3949D86-135E-4182-8E4A-48245591EE8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rcRect l="7918" t="3515" r="14790" b="11297"/>
          <a:stretch/>
        </p:blipFill>
        <p:spPr>
          <a:xfrm>
            <a:off x="3060000" y="2051640"/>
            <a:ext cx="5907600" cy="3661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28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293B609-E729-4915-958A-44FE45CC031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/>
          <p:cNvPicPr/>
          <p:nvPr/>
        </p:nvPicPr>
        <p:blipFill>
          <a:blip r:embed="rId2"/>
          <a:srcRect l="7917" t="38662" r="25396" b="33614"/>
          <a:stretch/>
        </p:blipFill>
        <p:spPr>
          <a:xfrm>
            <a:off x="251640" y="2925000"/>
            <a:ext cx="8819280" cy="2061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3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28D5662-B79B-43F8-801F-A4E0FFDA5B0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964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8FE9520-9E6F-47F4-9D8F-C352F75C657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964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Selon les indications du service gestionnaire, elle sera soit entièrement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automatisée (diapo suivante) soit en partie manuelle (diapos suivantes du titre 2).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C9EB008-2212-4CBC-8621-95AA9F7DF99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rcRect l="17471" t="-331" r="29411" b="23251"/>
          <a:stretch/>
        </p:blipFill>
        <p:spPr>
          <a:xfrm>
            <a:off x="4500000" y="2637000"/>
            <a:ext cx="4106160" cy="33516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28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ports USB3 (couleur bleue)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à l’arrière sont légèrement plus rapides.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2DBA185-260A-4611-A54D-693CA948FC5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043641" y="1268640"/>
            <a:ext cx="4305562" cy="16171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rapidement.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Administrateur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Utilisateur de référence et du logiciel  (à ne pas utiliser en principe)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lang="fr-FR" sz="1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Neuf</a:t>
            </a:r>
            <a:r>
              <a:rPr lang="fr-FR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utilisateurs opérationnels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9" t="24121" r="14124" b="27361"/>
          <a:stretch/>
        </p:blipFill>
        <p:spPr>
          <a:xfrm>
            <a:off x="5349202" y="1240593"/>
            <a:ext cx="3794798" cy="231651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06011" y="3653902"/>
            <a:ext cx="8154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Actualisation automatique</a:t>
            </a:r>
          </a:p>
          <a:p>
            <a:pPr algn="just"/>
            <a:endParaRPr lang="fr-FR" dirty="0" smtClean="0"/>
          </a:p>
          <a:p>
            <a:pPr algn="just"/>
            <a:r>
              <a:rPr lang="fr-FR" sz="1600" dirty="0" smtClean="0"/>
              <a:t>Lorsque le service gestionnaire indique une actualisation automatique, laisser le PC allumé sans se connecter. Le PC s’éteindra automatiquement à la fin de l’actualisation. </a:t>
            </a:r>
          </a:p>
          <a:p>
            <a:pPr algn="just"/>
            <a:r>
              <a:rPr lang="fr-FR" sz="1600" dirty="0" smtClean="0"/>
              <a:t>Au démarrage suivant, la nouvelle version de la plateforme sera fonctionnelle.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8145" y="2585673"/>
            <a:ext cx="8314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la clé USB SANDISK </a:t>
            </a:r>
            <a:r>
              <a:rPr lang="fr-F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Extreme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64Go  à un port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USB3, 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à l’avant ou à l’arrière du PC.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au compte administrateur </a:t>
            </a:r>
            <a:r>
              <a:rPr lang="fr-FR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avec le mot de passe communiqué par la DSI. Le bureau administrateur apparaît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8" t="19799" r="17923" b="47174"/>
          <a:stretch/>
        </p:blipFill>
        <p:spPr>
          <a:xfrm>
            <a:off x="2417483" y="4253218"/>
            <a:ext cx="4553768" cy="1493241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</p:spPr>
        <p:txBody>
          <a:bodyPr/>
          <a:lstStyle/>
          <a:p>
            <a:pPr algn="ctr"/>
            <a:r>
              <a:rPr lang="fr-FR" dirty="0" smtClean="0">
                <a:latin typeface="Calibri" panose="020F0502020204030204" pitchFamily="34" charset="0"/>
              </a:rPr>
              <a:t>2.2.1  L’actualisation manuelle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86740" y="1677798"/>
            <a:ext cx="835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>
                <a:solidFill>
                  <a:srgbClr val="FF0000"/>
                </a:solidFill>
              </a:rPr>
              <a:t>Si le service gestionnaire indique que l’actualisation doit se faire par la procédure manuelle</a:t>
            </a:r>
            <a:r>
              <a:rPr lang="fr-FR" dirty="0" smtClean="0"/>
              <a:t>, suivre les indications des diapos suivantes du titre 2.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72572" y="4060488"/>
            <a:ext cx="1459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Icône Actualiser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2885813" y="3752662"/>
            <a:ext cx="1249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Console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7256477" y="5343787"/>
            <a:ext cx="1429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Documentation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5697523" y="3822171"/>
            <a:ext cx="1429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Altaïr</a:t>
            </a: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801923" y="5946513"/>
            <a:ext cx="176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Réinitialisation / Récupération</a:t>
            </a:r>
            <a:endParaRPr lang="fr-FR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28145" y="5423293"/>
            <a:ext cx="142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Configuration du système</a:t>
            </a:r>
            <a:endParaRPr lang="fr-FR" sz="1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4694367" y="5946513"/>
            <a:ext cx="129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Explorateur de fichiers</a:t>
            </a:r>
            <a:endParaRPr lang="fr-FR" sz="1400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288484" y="4053164"/>
            <a:ext cx="67112" cy="438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1870745" y="4368265"/>
            <a:ext cx="801465" cy="270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2" idx="3"/>
          </p:cNvCxnSpPr>
          <p:nvPr/>
        </p:nvCxnSpPr>
        <p:spPr>
          <a:xfrm flipV="1">
            <a:off x="2057388" y="5343787"/>
            <a:ext cx="477540" cy="34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3355596" y="5497675"/>
            <a:ext cx="0" cy="37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 flipV="1">
            <a:off x="4949505" y="5497675"/>
            <a:ext cx="25167" cy="44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 flipV="1">
            <a:off x="6677637" y="5343787"/>
            <a:ext cx="423643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5989739" y="4153031"/>
            <a:ext cx="0" cy="338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70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Calibri" panose="020F0502020204030204" pitchFamily="34" charset="0"/>
              </a:rPr>
              <a:t>2.2.2    </a:t>
            </a:r>
            <a:r>
              <a:rPr lang="fr-FR" dirty="0" smtClean="0">
                <a:latin typeface="Calibri" panose="020F0502020204030204" pitchFamily="34" charset="0"/>
              </a:rPr>
              <a:t>En cas de problème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1070" y="1661020"/>
            <a:ext cx="35370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écran noir peut apparaître à la première connexion.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déconnecter alors en appuyant simultanément sur les touches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Ctrl + Alt +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cliquer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Logout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 ci-contre.</a:t>
            </a: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L’écran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connexion réapparaît.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connexion fonctionne toujours.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 problème n’affecte pas les comptes utilisateurs standard.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3" t="26338" r="33899" b="30388"/>
          <a:stretch/>
        </p:blipFill>
        <p:spPr>
          <a:xfrm>
            <a:off x="6067815" y="1416600"/>
            <a:ext cx="2701255" cy="22171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47" t="12663" r="21604" b="19317"/>
          <a:stretch/>
        </p:blipFill>
        <p:spPr>
          <a:xfrm>
            <a:off x="5285064" y="4063710"/>
            <a:ext cx="3756917" cy="2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8C3603B-4211-4C68-9A67-8CE0D8B5441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908036" y="3274167"/>
            <a:ext cx="32392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5" t="14366" r="61896" b="48124"/>
          <a:stretch/>
        </p:blipFill>
        <p:spPr>
          <a:xfrm>
            <a:off x="5221950" y="2119330"/>
            <a:ext cx="2227473" cy="32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67044A-D738-4405-8B86-B82C5B124663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rcRect t="5413" r="41203" b="61976"/>
          <a:stretch/>
        </p:blipFill>
        <p:spPr>
          <a:xfrm>
            <a:off x="1681200" y="2517312"/>
            <a:ext cx="5780520" cy="20030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3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Entrer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 mot de passe quand il vous est demandé.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Lorsque le dialogue se termine, rentrer une touche comme indiqué sur la console.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655114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bureau et en suivant la même procédure (rentrer le mot de passe à l’invite et à la fin entrer une touche du clavier pour quitter la console).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C053B6-9B7E-4BE6-AF98-718E863CBFD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63720" y="1700640"/>
            <a:ext cx="3599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6065174" y="1416600"/>
            <a:ext cx="2734788" cy="1934408"/>
            <a:chOff x="6065174" y="1416600"/>
            <a:chExt cx="2734788" cy="1934408"/>
          </a:xfrm>
        </p:grpSpPr>
        <p:pic>
          <p:nvPicPr>
            <p:cNvPr id="142" name="Picture 2"/>
            <p:cNvPicPr/>
            <p:nvPr/>
          </p:nvPicPr>
          <p:blipFill rotWithShape="1">
            <a:blip r:embed="rId2"/>
            <a:srcRect l="-1925" t="61158" r="68743"/>
            <a:stretch/>
          </p:blipFill>
          <p:spPr>
            <a:xfrm>
              <a:off x="6156421" y="1416600"/>
              <a:ext cx="2643541" cy="193440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4" name="CustomShape 4"/>
            <p:cNvSpPr/>
            <p:nvPr/>
          </p:nvSpPr>
          <p:spPr>
            <a:xfrm>
              <a:off x="6065174" y="3064088"/>
              <a:ext cx="574920" cy="28692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5" name="CustomShape 5"/>
          <p:cNvSpPr/>
          <p:nvPr/>
        </p:nvSpPr>
        <p:spPr>
          <a:xfrm>
            <a:off x="678914" y="4385795"/>
            <a:ext cx="4570920" cy="17507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confirmer en cliquant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Shutdown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câble « réseau » du port Ethernet.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Retirer la </a:t>
            </a: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clé </a:t>
            </a: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USB3.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colorTemperature colorTemp="4275"/>
                    </a14:imgEffect>
                    <a14:imgEffect>
                      <a14:saturation sat="113000"/>
                    </a14:imgEffect>
                    <a14:imgEffect>
                      <a14:brightnessContrast bright="-3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18889" r="23250" b="17556"/>
          <a:stretch/>
        </p:blipFill>
        <p:spPr>
          <a:xfrm>
            <a:off x="5546880" y="3660177"/>
            <a:ext cx="3451860" cy="247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153BACD-A6A7-49E9-BBE0-7B6F3B8C9D4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764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PC, insérer la clé USB3 à l’écran de connexion, et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114ABDC-B536-4331-A1C3-095B20B6BC0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/>
          <p:cNvPicPr/>
          <p:nvPr/>
        </p:nvPicPr>
        <p:blipFill>
          <a:blip r:embed="rId2"/>
          <a:srcRect l="320" r="32067" b="56900"/>
          <a:stretch/>
        </p:blipFill>
        <p:spPr>
          <a:xfrm>
            <a:off x="2699640" y="2493000"/>
            <a:ext cx="5919480" cy="23576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FBD351E-DE0F-4FC2-A6AA-6FF5F00FC30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2"/>
          <a:srcRect l="33226" t="30746" r="34775" b="30841"/>
          <a:stretch/>
        </p:blipFill>
        <p:spPr>
          <a:xfrm>
            <a:off x="5091120" y="1927800"/>
            <a:ext cx="2750400" cy="17370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280" cy="530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/>
          <p:cNvPicPr/>
          <p:nvPr/>
        </p:nvPicPr>
        <p:blipFill>
          <a:blip r:embed="rId3"/>
          <a:srcRect l="34304" t="36517" r="33592" b="26958"/>
          <a:stretch/>
        </p:blipFill>
        <p:spPr>
          <a:xfrm>
            <a:off x="5165280" y="4293000"/>
            <a:ext cx="2676240" cy="171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96B2A1D-5E18-4B50-A620-B6F0EC67D99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/>
          <p:cNvPicPr/>
          <p:nvPr/>
        </p:nvPicPr>
        <p:blipFill>
          <a:blip r:embed="rId2"/>
          <a:srcRect l="11484" t="16546" r="45491" b="48882"/>
          <a:stretch/>
        </p:blipFill>
        <p:spPr>
          <a:xfrm>
            <a:off x="1619640" y="2739240"/>
            <a:ext cx="7201800" cy="36162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3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6920" cy="205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765B18-1054-4222-AEBF-9029C6AA49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2"/>
          <a:srcRect l="11549" t="16442" r="33080" b="13482"/>
          <a:stretch/>
        </p:blipFill>
        <p:spPr>
          <a:xfrm>
            <a:off x="2843640" y="1550520"/>
            <a:ext cx="6075360" cy="480492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48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6800"/>
            <a:ext cx="3599280" cy="57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943535-8156-47F7-AAA2-33EAF0868E2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rcRect l="47673" t="15700" r="22145" b="43734"/>
          <a:stretch/>
        </p:blipFill>
        <p:spPr>
          <a:xfrm>
            <a:off x="2157480" y="2800800"/>
            <a:ext cx="4827960" cy="40550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56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6920" cy="69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A2B2892-0FD9-415C-9507-7AA68C84FB0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/>
          <p:cNvPicPr/>
          <p:nvPr/>
        </p:nvPicPr>
        <p:blipFill>
          <a:blip r:embed="rId2"/>
          <a:srcRect l="11961" t="16517" r="19436" b="13540"/>
          <a:stretch/>
        </p:blipFill>
        <p:spPr>
          <a:xfrm>
            <a:off x="1116720" y="2205000"/>
            <a:ext cx="7061760" cy="4498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E21CAB-618C-4670-9DA0-800E0AD2195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/>
          <p:cNvPicPr/>
          <p:nvPr/>
        </p:nvPicPr>
        <p:blipFill>
          <a:blip r:embed="rId2"/>
          <a:srcRect l="47455" t="15700" r="24424" b="43367"/>
          <a:stretch/>
        </p:blipFill>
        <p:spPr>
          <a:xfrm>
            <a:off x="4068000" y="2279160"/>
            <a:ext cx="4498200" cy="40921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733DDC7-2CFA-436D-8204-A7E7446C616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/>
          <p:cNvPicPr/>
          <p:nvPr/>
        </p:nvPicPr>
        <p:blipFill>
          <a:blip r:embed="rId2"/>
          <a:srcRect l="-2358" t="-1120" r="48373" b="40897"/>
          <a:stretch/>
        </p:blipFill>
        <p:spPr>
          <a:xfrm>
            <a:off x="2483640" y="1512000"/>
            <a:ext cx="6609600" cy="4606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28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971640" y="3219480"/>
            <a:ext cx="549720" cy="42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623F7-B9A5-43B5-B124-08A664949CE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2"/>
          <a:srcRect b="11013"/>
          <a:stretch/>
        </p:blipFill>
        <p:spPr>
          <a:xfrm>
            <a:off x="323640" y="1521720"/>
            <a:ext cx="8537040" cy="47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FFAA1C-421A-43C9-85E1-CCA41E09E11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/>
          <p:cNvPicPr/>
          <p:nvPr/>
        </p:nvPicPr>
        <p:blipFill>
          <a:blip r:embed="rId2"/>
          <a:srcRect r="5974" b="8518"/>
          <a:stretch/>
        </p:blipFill>
        <p:spPr>
          <a:xfrm>
            <a:off x="2641320" y="2637000"/>
            <a:ext cx="6165000" cy="37483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7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8C67B7-B5CA-42D8-86BC-2B1F1BB929E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1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1F35A6E-A0B7-45B1-8B14-F70AB6B092F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8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79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/>
          <p:cNvPicPr/>
          <p:nvPr/>
        </p:nvPicPr>
        <p:blipFill>
          <a:blip r:embed="rId2"/>
          <a:srcRect l="3761" t="1353" r="60723" b="63041"/>
          <a:stretch/>
        </p:blipFill>
        <p:spPr>
          <a:xfrm>
            <a:off x="5796000" y="1331640"/>
            <a:ext cx="3045240" cy="1907640"/>
          </a:xfrm>
          <a:prstGeom prst="rect">
            <a:avLst/>
          </a:prstGeom>
          <a:ln>
            <a:noFill/>
          </a:ln>
        </p:spPr>
      </p:pic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5076000" y="3357000"/>
            <a:ext cx="3821400" cy="304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35CD85B-BE92-43B9-AF1D-913FB68D37E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/>
          <p:cNvPicPr/>
          <p:nvPr/>
        </p:nvPicPr>
        <p:blipFill>
          <a:blip r:embed="rId2"/>
          <a:srcRect l="15111" t="9006" r="10607" b="4452"/>
          <a:stretch/>
        </p:blipFill>
        <p:spPr>
          <a:xfrm>
            <a:off x="3348000" y="2170440"/>
            <a:ext cx="5116320" cy="33523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63D810F-E63C-4A17-B7D9-A49A5F67DCF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/>
          <p:cNvPicPr/>
          <p:nvPr/>
        </p:nvPicPr>
        <p:blipFill>
          <a:blip r:embed="rId2"/>
          <a:srcRect t="69552" r="16985" b="15224"/>
          <a:stretch/>
        </p:blipFill>
        <p:spPr>
          <a:xfrm>
            <a:off x="225720" y="2277000"/>
            <a:ext cx="8916120" cy="116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00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(ici par exemple,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lorsque ce compte a été créé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puis, à l’invite, confirmer par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524EC0-69D1-4167-A87F-FFDD4976F8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2"/>
          <a:srcRect t="69404" r="31409" b="15296"/>
          <a:stretch/>
        </p:blipFill>
        <p:spPr>
          <a:xfrm>
            <a:off x="179640" y="3741120"/>
            <a:ext cx="8614800" cy="13845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3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193DBB-46BE-441E-9887-22A84403353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280" cy="173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est affichée.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/>
          <p:cNvPicPr/>
          <p:nvPr/>
        </p:nvPicPr>
        <p:blipFill>
          <a:blip r:embed="rId2"/>
          <a:srcRect t="22242" b="6330"/>
          <a:stretch/>
        </p:blipFill>
        <p:spPr>
          <a:xfrm>
            <a:off x="3852000" y="1628640"/>
            <a:ext cx="4958640" cy="46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C68C74-64FE-490D-8AB0-1FBF4A44390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2"/>
          <a:srcRect r="65613"/>
          <a:stretch/>
        </p:blipFill>
        <p:spPr>
          <a:xfrm>
            <a:off x="5940000" y="1340640"/>
            <a:ext cx="2718360" cy="49417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5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Déconnexion.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EDFCE54-17B8-42A0-AB90-84F6CA62AA5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lang="fr-F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4661485" cy="2664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faut ensuite se connecter à l’utilisateur qui vient d’être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créé.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touches</a:t>
            </a:r>
          </a:p>
          <a:p>
            <a:pPr algn="ctr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clavier, naviguer jusqu’à mettre au premier plan l’utilisateur qui vient d’être créé, par exemple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du compte de la diapo 4.3, puis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34640" y="4211273"/>
            <a:ext cx="7553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Cette connexion est nécessaire pour que le compte fonctionne.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Plusieurs comptes peuvent être créés à la </a:t>
            </a:r>
            <a:r>
              <a:rPr lang="fr-FR" dirty="0" smtClean="0">
                <a:latin typeface="Calibri" panose="020F0502020204030204" pitchFamily="34" charset="0"/>
              </a:rPr>
              <a:t>suite en répétant la procédure des diapos 4.1 à 4.6.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Lorsque </a:t>
            </a:r>
            <a:r>
              <a:rPr lang="fr-FR" dirty="0">
                <a:latin typeface="Calibri" panose="020F0502020204030204" pitchFamily="34" charset="0"/>
              </a:rPr>
              <a:t>tous les comptes sont créés, il faut </a:t>
            </a:r>
            <a:r>
              <a:rPr lang="fr-FR" b="1" dirty="0">
                <a:latin typeface="Calibri" panose="020F0502020204030204" pitchFamily="34" charset="0"/>
              </a:rPr>
              <a:t>redémarrer </a:t>
            </a:r>
            <a:r>
              <a:rPr lang="fr-FR" dirty="0">
                <a:latin typeface="Calibri" panose="020F0502020204030204" pitchFamily="34" charset="0"/>
              </a:rPr>
              <a:t>l’ordinateur </a:t>
            </a:r>
            <a:r>
              <a:rPr lang="fr-FR" b="1" dirty="0">
                <a:latin typeface="Calibri" panose="020F0502020204030204" pitchFamily="34" charset="0"/>
              </a:rPr>
              <a:t>avant</a:t>
            </a:r>
            <a:r>
              <a:rPr lang="fr-FR" dirty="0">
                <a:latin typeface="Calibri" panose="020F0502020204030204" pitchFamily="34" charset="0"/>
              </a:rPr>
              <a:t> de pouvoir exploiter l’ensemble des </a:t>
            </a:r>
            <a:r>
              <a:rPr lang="fr-FR" dirty="0" smtClean="0">
                <a:latin typeface="Calibri" panose="020F0502020204030204" pitchFamily="34" charset="0"/>
              </a:rPr>
              <a:t>comptes ainsi </a:t>
            </a:r>
            <a:r>
              <a:rPr lang="fr-FR" dirty="0">
                <a:latin typeface="Calibri" panose="020F0502020204030204" pitchFamily="34" charset="0"/>
              </a:rPr>
              <a:t>créés.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9" t="20683" r="13211" b="28430"/>
          <a:stretch/>
        </p:blipFill>
        <p:spPr>
          <a:xfrm>
            <a:off x="5696125" y="1778467"/>
            <a:ext cx="3462609" cy="2298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4A2996-CA63-4CC8-A5E1-11461B4A7C7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793880" y="2349000"/>
            <a:ext cx="568764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AC39DD6-7446-4016-B2C2-E54BA71334B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 3"/>
          <p:cNvPicPr/>
          <p:nvPr/>
        </p:nvPicPr>
        <p:blipFill>
          <a:blip r:embed="rId2"/>
          <a:srcRect l="3150" t="5040" r="47340" b="38070"/>
          <a:stretch/>
        </p:blipFill>
        <p:spPr>
          <a:xfrm>
            <a:off x="2915640" y="2305440"/>
            <a:ext cx="6130080" cy="4402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23640" y="1556640"/>
            <a:ext cx="647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A6B7AFD-61B0-4D1C-BF21-AA375D38513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4"/>
          <p:cNvPicPr/>
          <p:nvPr/>
        </p:nvPicPr>
        <p:blipFill>
          <a:blip r:embed="rId2"/>
          <a:srcRect l="3537" t="3380" r="51575" b="43698"/>
          <a:stretch/>
        </p:blipFill>
        <p:spPr>
          <a:xfrm>
            <a:off x="4788000" y="2421000"/>
            <a:ext cx="4103280" cy="302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55640" y="2061000"/>
            <a:ext cx="338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93680"/>
            <a:ext cx="8228520" cy="13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40000" y="2304000"/>
            <a:ext cx="669528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6"/>
          <p:cNvPicPr/>
          <p:nvPr/>
        </p:nvPicPr>
        <p:blipFill>
          <a:blip r:embed="rId2"/>
          <a:srcRect t="24625" r="65651"/>
          <a:stretch/>
        </p:blipFill>
        <p:spPr>
          <a:xfrm>
            <a:off x="4860720" y="1478160"/>
            <a:ext cx="3429000" cy="470268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87640" y="4150800"/>
            <a:ext cx="302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D110A1-F512-40A4-B6E9-108302E6194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716000" y="5949360"/>
            <a:ext cx="430920" cy="358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D2BC9ED-4686-4B96-9617-737435814F4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/>
          <p:cNvPicPr/>
          <p:nvPr/>
        </p:nvPicPr>
        <p:blipFill>
          <a:blip r:embed="rId2"/>
          <a:srcRect l="24165" t="17966" r="17500" b="16851"/>
          <a:stretch/>
        </p:blipFill>
        <p:spPr>
          <a:xfrm>
            <a:off x="5076000" y="1510200"/>
            <a:ext cx="3312360" cy="2081520"/>
          </a:xfrm>
          <a:prstGeom prst="rect">
            <a:avLst/>
          </a:prstGeom>
          <a:ln>
            <a:noFill/>
          </a:ln>
        </p:spPr>
      </p:pic>
      <p:pic>
        <p:nvPicPr>
          <p:cNvPr id="55" name="Picture 3"/>
          <p:cNvPicPr/>
          <p:nvPr/>
        </p:nvPicPr>
        <p:blipFill>
          <a:blip r:embed="rId3"/>
          <a:srcRect l="22709" t="19441" r="22292" b="22035"/>
          <a:stretch/>
        </p:blipFill>
        <p:spPr>
          <a:xfrm>
            <a:off x="5076000" y="3898800"/>
            <a:ext cx="3322080" cy="198792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28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2426400" y="2349000"/>
            <a:ext cx="6502680" cy="406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582840" y="5591160"/>
            <a:ext cx="158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 flipH="1" flipV="1">
            <a:off x="3851280" y="4220280"/>
            <a:ext cx="18972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 flipV="1">
            <a:off x="2034360" y="5940000"/>
            <a:ext cx="14562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8910C65-D36A-44D1-AE3B-31ED15690CA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796000" y="3687480"/>
            <a:ext cx="201528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"/>
          <p:cNvPicPr/>
          <p:nvPr/>
        </p:nvPicPr>
        <p:blipFill>
          <a:blip r:embed="rId2"/>
          <a:srcRect r="45540" b="3121"/>
          <a:stretch/>
        </p:blipFill>
        <p:spPr>
          <a:xfrm>
            <a:off x="4456800" y="1268640"/>
            <a:ext cx="4482000" cy="49831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827640" y="4653000"/>
            <a:ext cx="323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D5565C-56B1-43B6-AA11-A9DD28D70AF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27640" y="1845000"/>
            <a:ext cx="3311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1F15254-2F6B-4F07-AAD9-6F8FA5C8F2C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Image 249"/>
          <p:cNvPicPr/>
          <p:nvPr/>
        </p:nvPicPr>
        <p:blipFill>
          <a:blip r:embed="rId2"/>
          <a:stretch/>
        </p:blipFill>
        <p:spPr>
          <a:xfrm>
            <a:off x="4176000" y="1161720"/>
            <a:ext cx="4617000" cy="524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45217AD-B716-45B6-AC35-36E8CCA7E23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/>
          <p:cNvPicPr/>
          <p:nvPr/>
        </p:nvPicPr>
        <p:blipFill>
          <a:blip r:embed="rId2"/>
          <a:srcRect l="2491" t="3571" r="52511" b="65007"/>
          <a:stretch/>
        </p:blipFill>
        <p:spPr>
          <a:xfrm>
            <a:off x="1165680" y="3040722"/>
            <a:ext cx="7198920" cy="31410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64960" y="177156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». </a:t>
            </a:r>
            <a:r>
              <a:rPr lang="fr-FR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Dans les diapos qui suivent on remplacera section_3 par le nom effectif de l’utilisateur créé.</a:t>
            </a:r>
          </a:p>
          <a:p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79FA023-6A11-40A7-BFFB-F76CF0BC8DC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 1"/>
          <p:cNvPicPr/>
          <p:nvPr/>
        </p:nvPicPr>
        <p:blipFill>
          <a:blip r:embed="rId2"/>
          <a:srcRect l="32292" t="28581" r="35823" b="46222"/>
          <a:stretch/>
        </p:blipFill>
        <p:spPr>
          <a:xfrm>
            <a:off x="2555640" y="3573000"/>
            <a:ext cx="3426120" cy="16920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9640" y="1845000"/>
            <a:ext cx="7199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C3F0046-9311-410C-A32F-66EF1041924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2"/>
          <a:stretch/>
        </p:blipFill>
        <p:spPr>
          <a:xfrm>
            <a:off x="3865680" y="1268640"/>
            <a:ext cx="4485960" cy="524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683640" y="1597320"/>
            <a:ext cx="2735280" cy="447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5CB869-D718-4291-8471-6D6A408A3CF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99280" y="1417320"/>
            <a:ext cx="7199640" cy="17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"/>
          <p:cNvPicPr/>
          <p:nvPr/>
        </p:nvPicPr>
        <p:blipFill>
          <a:blip r:embed="rId2"/>
          <a:stretch/>
        </p:blipFill>
        <p:spPr>
          <a:xfrm>
            <a:off x="2859480" y="2565000"/>
            <a:ext cx="4287960" cy="2163240"/>
          </a:xfrm>
          <a:prstGeom prst="rect">
            <a:avLst/>
          </a:prstGeom>
          <a:ln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6572520" y="3141000"/>
            <a:ext cx="574920" cy="4309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3C8C6AD-CFB7-4283-BF32-1D37ED9673A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rcRect t="3221"/>
          <a:stretch/>
        </p:blipFill>
        <p:spPr>
          <a:xfrm>
            <a:off x="3708000" y="1582200"/>
            <a:ext cx="4500360" cy="508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3640" y="1597320"/>
            <a:ext cx="2735280" cy="55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&gt;  xhl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D4AD177-50F9-4B09-AA09-E0D349A59A7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83640" y="1651320"/>
            <a:ext cx="316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1979640" y="2565000"/>
            <a:ext cx="5529600" cy="392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F3A3ED-384C-417E-89F3-68F8B05AE40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3"/>
          <p:cNvPicPr/>
          <p:nvPr/>
        </p:nvPicPr>
        <p:blipFill>
          <a:blip r:embed="rId2"/>
          <a:srcRect l="5473" t="3891" r="54353" b="48391"/>
          <a:stretch/>
        </p:blipFill>
        <p:spPr>
          <a:xfrm>
            <a:off x="5215680" y="1366200"/>
            <a:ext cx="3359160" cy="249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259640" y="1541520"/>
            <a:ext cx="424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/>
          <p:cNvPicPr/>
          <p:nvPr/>
        </p:nvPicPr>
        <p:blipFill>
          <a:blip r:embed="rId3"/>
          <a:srcRect l="-1106" t="-564" r="1106" b="33310"/>
          <a:stretch/>
        </p:blipFill>
        <p:spPr>
          <a:xfrm>
            <a:off x="3577320" y="3861000"/>
            <a:ext cx="5498640" cy="2601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1403640" y="4293000"/>
            <a:ext cx="215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766104-9D87-4E44-AD22-6B0DCAB5EB8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/>
          <p:cNvPicPr/>
          <p:nvPr/>
        </p:nvPicPr>
        <p:blipFill>
          <a:blip r:embed="rId2"/>
          <a:srcRect l="18762" t="17367" r="16240" b="13375"/>
          <a:stretch/>
        </p:blipFill>
        <p:spPr>
          <a:xfrm>
            <a:off x="4716000" y="1556640"/>
            <a:ext cx="3800880" cy="2277720"/>
          </a:xfrm>
          <a:prstGeom prst="rect">
            <a:avLst/>
          </a:prstGeom>
          <a:ln>
            <a:noFill/>
          </a:ln>
        </p:spPr>
      </p:pic>
      <p:pic>
        <p:nvPicPr>
          <p:cNvPr id="60" name="Picture 6"/>
          <p:cNvPicPr/>
          <p:nvPr/>
        </p:nvPicPr>
        <p:blipFill>
          <a:blip r:embed="rId3"/>
          <a:srcRect l="20957" t="41365" r="18074" b="31260"/>
          <a:stretch/>
        </p:blipFill>
        <p:spPr>
          <a:xfrm>
            <a:off x="2065320" y="4077000"/>
            <a:ext cx="6485040" cy="1637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28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9BE71E-B7F1-456A-9E2B-4A0D9858E70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 3"/>
          <p:cNvPicPr/>
          <p:nvPr/>
        </p:nvPicPr>
        <p:blipFill>
          <a:blip r:embed="rId2"/>
          <a:srcRect l="7312" t="26866" r="19559" b="36043"/>
          <a:stretch/>
        </p:blipFill>
        <p:spPr>
          <a:xfrm>
            <a:off x="549720" y="2648520"/>
            <a:ext cx="8136000" cy="37069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1331640" y="1700640"/>
            <a:ext cx="6479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FBAC84-EFC2-4511-A5D6-988B5FCDC7D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6764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43640" y="1517040"/>
            <a:ext cx="230328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3780000" y="1626120"/>
            <a:ext cx="5039640" cy="469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AC3B93-2E9E-49C3-BB1B-47196E6B68F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/>
          <p:cNvPicPr/>
          <p:nvPr/>
        </p:nvPicPr>
        <p:blipFill>
          <a:blip r:embed="rId2"/>
          <a:stretch/>
        </p:blipFill>
        <p:spPr>
          <a:xfrm>
            <a:off x="2339640" y="3717000"/>
            <a:ext cx="6461640" cy="2211840"/>
          </a:xfrm>
          <a:prstGeom prst="rect">
            <a:avLst/>
          </a:prstGeom>
          <a:ln>
            <a:noFill/>
          </a:ln>
        </p:spPr>
      </p:pic>
      <p:pic>
        <p:nvPicPr>
          <p:cNvPr id="64" name="Picture 3"/>
          <p:cNvPicPr/>
          <p:nvPr/>
        </p:nvPicPr>
        <p:blipFill>
          <a:blip r:embed="rId3"/>
          <a:stretch/>
        </p:blipFill>
        <p:spPr>
          <a:xfrm>
            <a:off x="2988000" y="1911240"/>
            <a:ext cx="5504400" cy="15166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E78E35-F157-488C-9C74-1495DFF9C53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/>
          <p:cNvPicPr/>
          <p:nvPr/>
        </p:nvPicPr>
        <p:blipFill>
          <a:blip r:embed="rId2"/>
          <a:srcRect l="8655" r="7460" b="7322"/>
          <a:stretch/>
        </p:blipFill>
        <p:spPr>
          <a:xfrm>
            <a:off x="4068000" y="2061000"/>
            <a:ext cx="4803840" cy="298512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comprenant l’image à cloner sur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préférence, utiliser les ports USB3 (couleur bleue)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à l’arrière du PC.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A8C021-D48F-4C45-8BED-8F1F5A74A0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/>
          <p:cNvPicPr/>
          <p:nvPr/>
        </p:nvPicPr>
        <p:blipFill>
          <a:blip r:embed="rId2"/>
          <a:srcRect l="9079" t="13575" r="33491" b="41534"/>
          <a:stretch/>
        </p:blipFill>
        <p:spPr>
          <a:xfrm>
            <a:off x="3432960" y="2476440"/>
            <a:ext cx="5544720" cy="243720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20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</TotalTime>
  <Words>2217</Words>
  <Application>Microsoft Office PowerPoint</Application>
  <PresentationFormat>Affichage à l'écran (4:3)</PresentationFormat>
  <Paragraphs>400</Paragraphs>
  <Slides>61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8" baseType="lpstr">
      <vt:lpstr>Arial</vt:lpstr>
      <vt:lpstr>Calibri</vt:lpstr>
      <vt:lpstr>DejaVu Sans</vt:lpstr>
      <vt:lpstr>StarSymbol</vt:lpstr>
      <vt:lpstr>Symbol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2.2.1  L’actualisation manuelle</vt:lpstr>
      <vt:lpstr>2.2.2    En cas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Cour des comptes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DU LOGICIEL ALTAÏR</dc:title>
  <dc:subject/>
  <dc:creator>Nicol, Fabrice</dc:creator>
  <dc:description/>
  <cp:lastModifiedBy>Nicol, Fabrice</cp:lastModifiedBy>
  <cp:revision>77</cp:revision>
  <dcterms:created xsi:type="dcterms:W3CDTF">2016-10-25T14:42:55Z</dcterms:created>
  <dcterms:modified xsi:type="dcterms:W3CDTF">2017-04-03T14:26:00Z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60</vt:i4>
  </property>
</Properties>
</file>